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73" r:id="rId5"/>
    <p:sldId id="257" r:id="rId6"/>
    <p:sldId id="267" r:id="rId7"/>
    <p:sldId id="268" r:id="rId8"/>
    <p:sldId id="269" r:id="rId9"/>
    <p:sldId id="270" r:id="rId10"/>
    <p:sldId id="271"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14D75-0EA8-226E-5528-5D16B3181CD9}" v="86" dt="2023-01-17T17:52:20.706"/>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82" d="100"/>
          <a:sy n="82" d="100"/>
        </p:scale>
        <p:origin x="672" y="6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3/20/2023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3/20/2023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t>Click to edit Master title style</a:t>
            </a: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7CC0096-1860-4642-9CD2-0079EA5E7CD1}" type="datetimeFigureOut">
              <a:rPr lang="en-US"/>
              <a:t>3/20/2023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t>Click to edit Master title style</a:t>
            </a:r>
          </a:p>
        </p:txBody>
      </p:sp>
      <p:sp>
        <p:nvSpPr>
          <p:cNvPr id="3" name="Vertical Text Placeholder 2"/>
          <p:cNvSpPr>
            <a:spLocks noGrp="1"/>
          </p:cNvSpPr>
          <p:nvPr>
            <p:ph type="body" orient="vert" idx="1"/>
          </p:nvPr>
        </p:nvSpPr>
        <p:spPr>
          <a:xfrm>
            <a:off x="609600" y="457200"/>
            <a:ext cx="9067800" cy="5943599"/>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7CC0096-1860-4642-9CD2-0079EA5E7CD1}" type="datetimeFigureOut">
              <a:rPr lang="en-US"/>
              <a:t>3/20/2023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7CC0096-1860-4642-9CD2-0079EA5E7CD1}" type="datetimeFigureOut">
              <a:rPr lang="en-US"/>
              <a:t>3/20/2023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t>Click to edit Master title style</a:t>
            </a: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37CC0096-1860-4642-9CD2-0079EA5E7CD1}" type="datetimeFigureOut">
              <a:rPr lang="en-US"/>
              <a:t>3/20/2023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37CC0096-1860-4642-9CD2-0079EA5E7CD1}" type="datetimeFigureOut">
              <a:rPr lang="en-US"/>
              <a:t>3/20/2023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a:t>3/20/2023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t>3/20/2023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t>Click to edit Master title style</a:t>
            </a: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pPr/>
              <a:t>3/20/2023</a:t>
            </a:fld>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Civil_Air_Patrol_Cessna_182T_at_DuPage_Airport_02.jpg"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nextmove.org/profile/summary/27-3022.00?print=1"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gbcnv.edu/programs/health_sciences/aas_ems/aas_ems_new.html"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ohiostate.pressbooks.pub/sciencebites/chapter/dispersion-of-radioactive-material-from-the-fukushima-daiichi-disaster/"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C2C4E-2451-A475-A098-B0846897BAFE}"/>
              </a:ext>
            </a:extLst>
          </p:cNvPr>
          <p:cNvSpPr txBox="1"/>
          <p:nvPr/>
        </p:nvSpPr>
        <p:spPr>
          <a:xfrm>
            <a:off x="146138" y="127870"/>
            <a:ext cx="59420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BMA Electives</a:t>
            </a:r>
          </a:p>
          <a:p>
            <a:r>
              <a:rPr lang="en-US" sz="4000" dirty="0"/>
              <a:t>2023-2024</a:t>
            </a:r>
          </a:p>
        </p:txBody>
      </p:sp>
    </p:spTree>
    <p:extLst>
      <p:ext uri="{BB962C8B-B14F-4D97-AF65-F5344CB8AC3E}">
        <p14:creationId xmlns:p14="http://schemas.microsoft.com/office/powerpoint/2010/main" val="6745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56E1-4132-A029-4CF8-D94FAD125DE4}"/>
              </a:ext>
            </a:extLst>
          </p:cNvPr>
          <p:cNvSpPr>
            <a:spLocks noGrp="1"/>
          </p:cNvSpPr>
          <p:nvPr>
            <p:ph type="title"/>
          </p:nvPr>
        </p:nvSpPr>
        <p:spPr>
          <a:xfrm>
            <a:off x="1066800" y="99220"/>
            <a:ext cx="10058400" cy="1325563"/>
          </a:xfrm>
        </p:spPr>
        <p:txBody>
          <a:bodyPr anchor="ctr">
            <a:normAutofit/>
          </a:bodyPr>
          <a:lstStyle/>
          <a:p>
            <a:r>
              <a:rPr lang="en-US" dirty="0"/>
              <a:t>Civil Air Patrol 1 or 2 (1 credit)</a:t>
            </a:r>
          </a:p>
        </p:txBody>
      </p:sp>
      <p:sp>
        <p:nvSpPr>
          <p:cNvPr id="3" name="Content Placeholder 2">
            <a:extLst>
              <a:ext uri="{FF2B5EF4-FFF2-40B4-BE49-F238E27FC236}">
                <a16:creationId xmlns:a16="http://schemas.microsoft.com/office/drawing/2014/main" id="{69399F48-564E-EEDA-12D3-DC5F774FDE94}"/>
              </a:ext>
            </a:extLst>
          </p:cNvPr>
          <p:cNvSpPr>
            <a:spLocks noGrp="1"/>
          </p:cNvSpPr>
          <p:nvPr>
            <p:ph sz="half" idx="1"/>
          </p:nvPr>
        </p:nvSpPr>
        <p:spPr>
          <a:xfrm>
            <a:off x="1066800" y="1825624"/>
            <a:ext cx="4800600" cy="4575175"/>
          </a:xfrm>
        </p:spPr>
        <p:txBody>
          <a:bodyPr>
            <a:normAutofit/>
          </a:bodyPr>
          <a:lstStyle/>
          <a:p>
            <a:r>
              <a:rPr lang="en-US" sz="1500"/>
              <a:t>CAP - By paying only $45.00 in annual dues and taking this class, you are provided the opportunity to pilot a Cessna 172 single-engine airplane five times for an hour each flight; fly in a Black Hawk helicopter around CT, fly in a C-130 Hercules Cargo Airplane around CT, attend the weeklong summer encampment from July 28-August 5, 2023, for free (normally $250) at Camp </a:t>
            </a:r>
            <a:r>
              <a:rPr lang="en-US" sz="1500" err="1"/>
              <a:t>Nett</a:t>
            </a:r>
            <a:r>
              <a:rPr lang="en-US" sz="1500"/>
              <a:t> in Niantic, CT; purchase a dress blues uniform at half-price ($100), purchase an Airman Basic Uniform (ABU - digitized camouflage) at half-price ($100), go on free field trips around the country, learn to fly gliders (for free), and fulfill the three missions of CAP: Emergency Services (ES - Search and Rescue, Disaster Relief, etc.), Cadet Services (CP - Drill and Ceremonies, Color Guard, Honor Guard, etc.), and Aerospace Education (AE - flying, model rockets, cybersecurity, airspace, ).  Along the way, we will endeavor to mold you into a strong leader and provide you with community service opportunities to help you make the world a better place.</a:t>
            </a:r>
          </a:p>
        </p:txBody>
      </p:sp>
      <p:pic>
        <p:nvPicPr>
          <p:cNvPr id="7" name="Picture 7" descr="A picture containing plane, sky, outdoor, ground&#10;&#10;Description automatically generated">
            <a:extLst>
              <a:ext uri="{FF2B5EF4-FFF2-40B4-BE49-F238E27FC236}">
                <a16:creationId xmlns:a16="http://schemas.microsoft.com/office/drawing/2014/main" id="{25A3036E-7FFD-0DB5-05D0-108F7A97BF1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854" r="17188" b="-1"/>
          <a:stretch/>
        </p:blipFill>
        <p:spPr>
          <a:xfrm>
            <a:off x="6324600" y="1825624"/>
            <a:ext cx="4800600" cy="4575175"/>
          </a:xfrm>
          <a:prstGeom prst="rect">
            <a:avLst/>
          </a:prstGeom>
          <a:noFill/>
        </p:spPr>
      </p:pic>
      <p:sp>
        <p:nvSpPr>
          <p:cNvPr id="8" name="TextBox 7">
            <a:extLst>
              <a:ext uri="{FF2B5EF4-FFF2-40B4-BE49-F238E27FC236}">
                <a16:creationId xmlns:a16="http://schemas.microsoft.com/office/drawing/2014/main" id="{D5309392-4949-7D34-6C9A-DC50156DB998}"/>
              </a:ext>
            </a:extLst>
          </p:cNvPr>
          <p:cNvSpPr txBox="1"/>
          <p:nvPr/>
        </p:nvSpPr>
        <p:spPr>
          <a:xfrm>
            <a:off x="8709154" y="6200744"/>
            <a:ext cx="24160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01969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A1E7-64B5-C045-9636-4889BEB6C8E5}"/>
              </a:ext>
            </a:extLst>
          </p:cNvPr>
          <p:cNvSpPr>
            <a:spLocks noGrp="1"/>
          </p:cNvSpPr>
          <p:nvPr>
            <p:ph type="title"/>
          </p:nvPr>
        </p:nvSpPr>
        <p:spPr>
          <a:xfrm>
            <a:off x="1066800" y="99220"/>
            <a:ext cx="10058400" cy="1325563"/>
          </a:xfrm>
        </p:spPr>
        <p:txBody>
          <a:bodyPr anchor="ctr">
            <a:normAutofit/>
          </a:bodyPr>
          <a:lstStyle/>
          <a:p>
            <a:r>
              <a:rPr lang="en-US" dirty="0"/>
              <a:t>Fire Science (1 credit)</a:t>
            </a:r>
          </a:p>
        </p:txBody>
      </p:sp>
      <p:pic>
        <p:nvPicPr>
          <p:cNvPr id="4" name="Picture 4" descr="man, holding, fire hose, fire fighter, fire, wear protective clothing, respiratory protection ...">
            <a:extLst>
              <a:ext uri="{FF2B5EF4-FFF2-40B4-BE49-F238E27FC236}">
                <a16:creationId xmlns:a16="http://schemas.microsoft.com/office/drawing/2014/main" id="{95DF85CC-5D31-C428-61A8-15709A0C68FF}"/>
              </a:ext>
            </a:extLst>
          </p:cNvPr>
          <p:cNvPicPr>
            <a:picLocks noChangeAspect="1"/>
          </p:cNvPicPr>
          <p:nvPr/>
        </p:nvPicPr>
        <p:blipFill>
          <a:blip r:embed="rId2"/>
          <a:stretch>
            <a:fillRect/>
          </a:stretch>
        </p:blipFill>
        <p:spPr>
          <a:xfrm>
            <a:off x="1895698" y="1716373"/>
            <a:ext cx="3117819" cy="4684459"/>
          </a:xfrm>
          <a:prstGeom prst="rect">
            <a:avLst/>
          </a:prstGeom>
          <a:noFill/>
        </p:spPr>
      </p:pic>
      <p:sp>
        <p:nvSpPr>
          <p:cNvPr id="3" name="Content Placeholder 2">
            <a:extLst>
              <a:ext uri="{FF2B5EF4-FFF2-40B4-BE49-F238E27FC236}">
                <a16:creationId xmlns:a16="http://schemas.microsoft.com/office/drawing/2014/main" id="{5EA386A2-353A-8B4E-D5B1-EE3DE50E4E8E}"/>
              </a:ext>
            </a:extLst>
          </p:cNvPr>
          <p:cNvSpPr>
            <a:spLocks noGrp="1"/>
          </p:cNvSpPr>
          <p:nvPr>
            <p:ph sz="quarter" idx="4"/>
          </p:nvPr>
        </p:nvSpPr>
        <p:spPr>
          <a:xfrm>
            <a:off x="5862404" y="1841291"/>
            <a:ext cx="5700009" cy="4559541"/>
          </a:xfrm>
        </p:spPr>
        <p:txBody>
          <a:bodyPr vert="horz" lIns="91440" tIns="45720" rIns="91440" bIns="45720" rtlCol="0">
            <a:normAutofit/>
          </a:bodyPr>
          <a:lstStyle/>
          <a:p>
            <a:r>
              <a:rPr lang="en-US" sz="1700"/>
              <a:t>This course provides students with an overview of skills necessary for entry-level employment in a fire science career. Students will learn basic firefighter theory and skills. Topics covered will include: fire science, leadership, organization, rules and regulations, firefighter safety, characteristics and behavior of fires, and fire prevention and control. Students will also learn fire equipment use, safety, maintenance, hazardous materials response techniques, incident command principles, and search and rescue techniques. This course will expose students to skills that they will be taught in a fire academy. Much of the course includes outdoors hands-on practical work.</a:t>
            </a:r>
          </a:p>
        </p:txBody>
      </p:sp>
    </p:spTree>
    <p:extLst>
      <p:ext uri="{BB962C8B-B14F-4D97-AF65-F5344CB8AC3E}">
        <p14:creationId xmlns:p14="http://schemas.microsoft.com/office/powerpoint/2010/main" val="13221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D909-44FC-E5BE-A383-4E32E9A5A209}"/>
              </a:ext>
            </a:extLst>
          </p:cNvPr>
          <p:cNvSpPr>
            <a:spLocks noGrp="1"/>
          </p:cNvSpPr>
          <p:nvPr>
            <p:ph type="ctrTitle"/>
          </p:nvPr>
        </p:nvSpPr>
        <p:spPr>
          <a:xfrm>
            <a:off x="538782" y="4997"/>
            <a:ext cx="4098175" cy="3177380"/>
          </a:xfrm>
        </p:spPr>
        <p:txBody>
          <a:bodyPr anchor="b">
            <a:normAutofit/>
          </a:bodyPr>
          <a:lstStyle/>
          <a:p>
            <a:r>
              <a:rPr lang="en-US" dirty="0"/>
              <a:t>EMT Class (2 credits)</a:t>
            </a:r>
          </a:p>
        </p:txBody>
      </p:sp>
      <p:sp>
        <p:nvSpPr>
          <p:cNvPr id="8" name="Subtitle 2">
            <a:extLst>
              <a:ext uri="{FF2B5EF4-FFF2-40B4-BE49-F238E27FC236}">
                <a16:creationId xmlns:a16="http://schemas.microsoft.com/office/drawing/2014/main" id="{95D76BDC-F679-4334-C90C-2E90BF8D8D3E}"/>
              </a:ext>
            </a:extLst>
          </p:cNvPr>
          <p:cNvSpPr>
            <a:spLocks noGrp="1"/>
          </p:cNvSpPr>
          <p:nvPr>
            <p:ph type="subTitle" idx="1"/>
          </p:nvPr>
        </p:nvSpPr>
        <p:spPr>
          <a:xfrm>
            <a:off x="626225" y="3595141"/>
            <a:ext cx="4098175" cy="2272259"/>
          </a:xfrm>
        </p:spPr>
        <p:txBody>
          <a:bodyPr vert="horz" lIns="91440" tIns="45720" rIns="91440" bIns="45720" rtlCol="0" anchor="t">
            <a:normAutofit/>
          </a:bodyPr>
          <a:lstStyle/>
          <a:p>
            <a:r>
              <a:rPr lang="en-US" dirty="0">
                <a:ea typeface="+mn-lt"/>
                <a:cs typeface="+mn-lt"/>
              </a:rPr>
              <a:t>This prehospital training course provides lectures and skills practice required for entry-level practitioners to train for the management of medical and trauma patients at the basic life support level.</a:t>
            </a:r>
          </a:p>
        </p:txBody>
      </p:sp>
    </p:spTree>
    <p:extLst>
      <p:ext uri="{BB962C8B-B14F-4D97-AF65-F5344CB8AC3E}">
        <p14:creationId xmlns:p14="http://schemas.microsoft.com/office/powerpoint/2010/main" val="327339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and Amount of Electives Allowed</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sz="4400" dirty="0"/>
              <a:t>Sophomores will have 1-2 electives</a:t>
            </a:r>
          </a:p>
          <a:p>
            <a:r>
              <a:rPr lang="en-US" sz="4400" dirty="0"/>
              <a:t>Juniors will have 3 electives</a:t>
            </a:r>
          </a:p>
          <a:p>
            <a:r>
              <a:rPr lang="en-US" sz="4400" dirty="0"/>
              <a:t>Seniors will have 4 electives</a:t>
            </a:r>
          </a:p>
          <a:p>
            <a:r>
              <a:rPr lang="en-US" sz="4400" dirty="0"/>
              <a:t>When you fill out the course selection form you will choose more than the electives you will have to give you some options in case classes get full.</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C6FD-B738-CD45-BE65-CC24D35128B8}"/>
              </a:ext>
            </a:extLst>
          </p:cNvPr>
          <p:cNvSpPr>
            <a:spLocks noGrp="1"/>
          </p:cNvSpPr>
          <p:nvPr>
            <p:ph type="title"/>
          </p:nvPr>
        </p:nvSpPr>
        <p:spPr>
          <a:xfrm>
            <a:off x="1066800" y="99220"/>
            <a:ext cx="10058400" cy="1325563"/>
          </a:xfrm>
        </p:spPr>
        <p:txBody>
          <a:bodyPr anchor="ctr">
            <a:normAutofit/>
          </a:bodyPr>
          <a:lstStyle/>
          <a:p>
            <a:r>
              <a:rPr lang="en-US" dirty="0"/>
              <a:t>Journalism (1 credit)</a:t>
            </a:r>
          </a:p>
        </p:txBody>
      </p:sp>
      <p:sp>
        <p:nvSpPr>
          <p:cNvPr id="3" name="Content Placeholder 2">
            <a:extLst>
              <a:ext uri="{FF2B5EF4-FFF2-40B4-BE49-F238E27FC236}">
                <a16:creationId xmlns:a16="http://schemas.microsoft.com/office/drawing/2014/main" id="{07553014-E1F6-1441-79FB-55DD6105B242}"/>
              </a:ext>
            </a:extLst>
          </p:cNvPr>
          <p:cNvSpPr>
            <a:spLocks noGrp="1"/>
          </p:cNvSpPr>
          <p:nvPr>
            <p:ph sz="half" idx="1"/>
          </p:nvPr>
        </p:nvSpPr>
        <p:spPr>
          <a:xfrm>
            <a:off x="1066800" y="1825624"/>
            <a:ext cx="4800600" cy="4575175"/>
          </a:xfrm>
        </p:spPr>
        <p:txBody>
          <a:bodyPr>
            <a:normAutofit/>
          </a:bodyPr>
          <a:lstStyle/>
          <a:p>
            <a:r>
              <a:rPr lang="en-US" sz="1500"/>
              <a:t>Journalism is a one-semester, ​1 credit course offered as an English elective. The course is designed for students of all grades who want to learn basic newspaper skills to enhance their knowledge of writing, the craft of journalism, and the career opportunities associated with this field of study. Students will learn and create news writing, in-depth reporting, editorials, features, sports writing, entertainment, pictures, headline preparation, design and layout are some of the areas covered. Additional areas of focus include the history and social significance of print journalism and the media, ethics in journalism, freedom of the press, and student press law. The course seeks to deepen student understanding of the art of journalism and prepare students who are interested in any of the following areas: writing for the school newspaper, careers in journalism, photo-journalism, advertising, sales, and marketing. </a:t>
            </a:r>
          </a:p>
        </p:txBody>
      </p:sp>
      <p:pic>
        <p:nvPicPr>
          <p:cNvPr id="7" name="Picture 7">
            <a:extLst>
              <a:ext uri="{FF2B5EF4-FFF2-40B4-BE49-F238E27FC236}">
                <a16:creationId xmlns:a16="http://schemas.microsoft.com/office/drawing/2014/main" id="{26CA3BDD-E772-C0CD-A757-C6C129721E8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5486" r="5492" b="-1"/>
          <a:stretch/>
        </p:blipFill>
        <p:spPr>
          <a:xfrm>
            <a:off x="6324600" y="1825624"/>
            <a:ext cx="4800600" cy="4575175"/>
          </a:xfrm>
          <a:prstGeom prst="rect">
            <a:avLst/>
          </a:prstGeom>
          <a:noFill/>
        </p:spPr>
      </p:pic>
      <p:sp>
        <p:nvSpPr>
          <p:cNvPr id="8" name="TextBox 7">
            <a:extLst>
              <a:ext uri="{FF2B5EF4-FFF2-40B4-BE49-F238E27FC236}">
                <a16:creationId xmlns:a16="http://schemas.microsoft.com/office/drawing/2014/main" id="{B4DE78D6-F6C1-2289-07B4-230AE92367FA}"/>
              </a:ext>
            </a:extLst>
          </p:cNvPr>
          <p:cNvSpPr txBox="1"/>
          <p:nvPr/>
        </p:nvSpPr>
        <p:spPr>
          <a:xfrm>
            <a:off x="8835792" y="6200744"/>
            <a:ext cx="228940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251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05F9-FF3A-6ACC-929F-38E90B860ECE}"/>
              </a:ext>
            </a:extLst>
          </p:cNvPr>
          <p:cNvSpPr>
            <a:spLocks noGrp="1"/>
          </p:cNvSpPr>
          <p:nvPr>
            <p:ph type="title"/>
          </p:nvPr>
        </p:nvSpPr>
        <p:spPr>
          <a:xfrm>
            <a:off x="7397896" y="127416"/>
            <a:ext cx="3932237" cy="1752600"/>
          </a:xfrm>
        </p:spPr>
        <p:txBody>
          <a:bodyPr anchor="b">
            <a:normAutofit/>
          </a:bodyPr>
          <a:lstStyle/>
          <a:p>
            <a:r>
              <a:rPr lang="en-US" dirty="0"/>
              <a:t>Creative Writing (1 credit)</a:t>
            </a:r>
          </a:p>
        </p:txBody>
      </p:sp>
      <p:pic>
        <p:nvPicPr>
          <p:cNvPr id="5" name="Picture 4">
            <a:extLst>
              <a:ext uri="{FF2B5EF4-FFF2-40B4-BE49-F238E27FC236}">
                <a16:creationId xmlns:a16="http://schemas.microsoft.com/office/drawing/2014/main" id="{EB2DE862-3BF9-4B8C-8709-B15DDCC7A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690" y="0"/>
            <a:ext cx="4437529" cy="6857999"/>
          </a:xfrm>
          <a:prstGeom prst="rect">
            <a:avLst/>
          </a:prstGeom>
          <a:noFill/>
        </p:spPr>
      </p:pic>
      <p:sp>
        <p:nvSpPr>
          <p:cNvPr id="3" name="Content Placeholder 2">
            <a:extLst>
              <a:ext uri="{FF2B5EF4-FFF2-40B4-BE49-F238E27FC236}">
                <a16:creationId xmlns:a16="http://schemas.microsoft.com/office/drawing/2014/main" id="{30BBE14C-58AC-FDED-0577-2FDCD6989F4A}"/>
              </a:ext>
            </a:extLst>
          </p:cNvPr>
          <p:cNvSpPr>
            <a:spLocks noGrp="1"/>
          </p:cNvSpPr>
          <p:nvPr>
            <p:ph type="body" sz="half" idx="2"/>
          </p:nvPr>
        </p:nvSpPr>
        <p:spPr>
          <a:xfrm>
            <a:off x="7597765" y="1956217"/>
            <a:ext cx="3932237" cy="4572549"/>
          </a:xfrm>
        </p:spPr>
        <p:txBody>
          <a:bodyPr vert="horz" lIns="91440" tIns="45720" rIns="91440" bIns="45720" rtlCol="0" anchor="t">
            <a:normAutofit/>
          </a:bodyPr>
          <a:lstStyle/>
          <a:p>
            <a:r>
              <a:rPr lang="en-US" sz="2000" dirty="0"/>
              <a:t>Creative Writing is a course that provides students with the opportunity to creatively express themselves through writing, visuals, poetry, music, speaking, collaboration, etc. Students will engage in a variety of formal and informal creative writing tasks that will develop their authentic voice. Students will display their creative samples in a course developed Literary Magazine that will be edited and revised by all members of the class and then published and shared with the school. </a:t>
            </a:r>
          </a:p>
        </p:txBody>
      </p:sp>
    </p:spTree>
    <p:extLst>
      <p:ext uri="{BB962C8B-B14F-4D97-AF65-F5344CB8AC3E}">
        <p14:creationId xmlns:p14="http://schemas.microsoft.com/office/powerpoint/2010/main" val="50810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119B-FF79-AA26-6D89-E08F14394106}"/>
              </a:ext>
            </a:extLst>
          </p:cNvPr>
          <p:cNvSpPr>
            <a:spLocks noGrp="1"/>
          </p:cNvSpPr>
          <p:nvPr>
            <p:ph type="title"/>
          </p:nvPr>
        </p:nvSpPr>
        <p:spPr>
          <a:xfrm>
            <a:off x="1066800" y="99220"/>
            <a:ext cx="10058400" cy="1325563"/>
          </a:xfrm>
        </p:spPr>
        <p:txBody>
          <a:bodyPr anchor="ctr">
            <a:normAutofit/>
          </a:bodyPr>
          <a:lstStyle/>
          <a:p>
            <a:r>
              <a:rPr lang="en-US" dirty="0"/>
              <a:t>Homeland Security (1 credit)</a:t>
            </a:r>
          </a:p>
        </p:txBody>
      </p:sp>
      <p:sp>
        <p:nvSpPr>
          <p:cNvPr id="3" name="Content Placeholder 2">
            <a:extLst>
              <a:ext uri="{FF2B5EF4-FFF2-40B4-BE49-F238E27FC236}">
                <a16:creationId xmlns:a16="http://schemas.microsoft.com/office/drawing/2014/main" id="{51A721AE-E3BC-02B5-BEEA-2E7FDE7E896D}"/>
              </a:ext>
            </a:extLst>
          </p:cNvPr>
          <p:cNvSpPr>
            <a:spLocks noGrp="1"/>
          </p:cNvSpPr>
          <p:nvPr>
            <p:ph sz="half" idx="1"/>
          </p:nvPr>
        </p:nvSpPr>
        <p:spPr>
          <a:xfrm>
            <a:off x="1066800" y="1825624"/>
            <a:ext cx="4800600" cy="4575175"/>
          </a:xfrm>
        </p:spPr>
        <p:txBody>
          <a:bodyPr vert="horz" lIns="91440" tIns="45720" rIns="91440" bIns="45720" rtlCol="0">
            <a:normAutofit/>
          </a:bodyPr>
          <a:lstStyle/>
          <a:p>
            <a:r>
              <a:rPr lang="en-US" sz="2200"/>
              <a:t>Homeland Security is a course that focuses on managing emergencies and national security. In Emergency Management, students will explore the impact of natural and man-made disasters like hurricanes and nuclear energy meltdowns and have the opportunity to experience what it is like to manage a disastrous event. In Foundations of Intelligence, student will learn about the United States' history with secret agents, terrorist attacks, and how it all applies to the world today.</a:t>
            </a:r>
          </a:p>
        </p:txBody>
      </p:sp>
      <p:pic>
        <p:nvPicPr>
          <p:cNvPr id="5" name="Picture 4">
            <a:extLst>
              <a:ext uri="{FF2B5EF4-FFF2-40B4-BE49-F238E27FC236}">
                <a16:creationId xmlns:a16="http://schemas.microsoft.com/office/drawing/2014/main" id="{478C7424-F608-4FED-AD04-D6FCC113B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022" y="1625756"/>
            <a:ext cx="3835165" cy="4974912"/>
          </a:xfrm>
          <a:prstGeom prst="rect">
            <a:avLst/>
          </a:prstGeom>
          <a:noFill/>
        </p:spPr>
      </p:pic>
    </p:spTree>
    <p:extLst>
      <p:ext uri="{BB962C8B-B14F-4D97-AF65-F5344CB8AC3E}">
        <p14:creationId xmlns:p14="http://schemas.microsoft.com/office/powerpoint/2010/main" val="1207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C3DB-71B4-074F-31FA-AAA25A151276}"/>
              </a:ext>
            </a:extLst>
          </p:cNvPr>
          <p:cNvSpPr>
            <a:spLocks noGrp="1"/>
          </p:cNvSpPr>
          <p:nvPr>
            <p:ph type="title"/>
          </p:nvPr>
        </p:nvSpPr>
        <p:spPr>
          <a:xfrm>
            <a:off x="1066800" y="99220"/>
            <a:ext cx="10058400" cy="1325563"/>
          </a:xfrm>
        </p:spPr>
        <p:txBody>
          <a:bodyPr anchor="ctr">
            <a:normAutofit/>
          </a:bodyPr>
          <a:lstStyle/>
          <a:p>
            <a:r>
              <a:rPr lang="en-US" dirty="0"/>
              <a:t>Disaster History (1 credit)</a:t>
            </a:r>
          </a:p>
        </p:txBody>
      </p:sp>
      <p:pic>
        <p:nvPicPr>
          <p:cNvPr id="5" name="Picture 4">
            <a:extLst>
              <a:ext uri="{FF2B5EF4-FFF2-40B4-BE49-F238E27FC236}">
                <a16:creationId xmlns:a16="http://schemas.microsoft.com/office/drawing/2014/main" id="{75B5BD95-4DB7-4587-999A-7A27931780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983" y="1578963"/>
            <a:ext cx="3352233" cy="5184132"/>
          </a:xfrm>
          <a:prstGeom prst="rect">
            <a:avLst/>
          </a:prstGeom>
          <a:noFill/>
        </p:spPr>
      </p:pic>
      <p:sp>
        <p:nvSpPr>
          <p:cNvPr id="3" name="Content Placeholder 2">
            <a:extLst>
              <a:ext uri="{FF2B5EF4-FFF2-40B4-BE49-F238E27FC236}">
                <a16:creationId xmlns:a16="http://schemas.microsoft.com/office/drawing/2014/main" id="{E4B8ACDE-C21D-ECD9-983B-62715BB6C6B9}"/>
              </a:ext>
            </a:extLst>
          </p:cNvPr>
          <p:cNvSpPr>
            <a:spLocks noGrp="1"/>
          </p:cNvSpPr>
          <p:nvPr>
            <p:ph sz="quarter" idx="4"/>
          </p:nvPr>
        </p:nvSpPr>
        <p:spPr>
          <a:xfrm>
            <a:off x="6324600" y="1966209"/>
            <a:ext cx="4800600" cy="4434623"/>
          </a:xfrm>
        </p:spPr>
        <p:txBody>
          <a:bodyPr vert="horz" lIns="91440" tIns="45720" rIns="91440" bIns="45720" rtlCol="0">
            <a:normAutofit/>
          </a:bodyPr>
          <a:lstStyle/>
          <a:p>
            <a:r>
              <a:rPr lang="en-US" sz="2000"/>
              <a:t>Disaster History is an in depth study of the disasters that have changed the world in which we live. Students spend one marking period studying the structural and wildfires that changed fire code and firefighting and one marking period studying epidemics (diseases) that have had a major impact on society. The course ends with an all-day zombie pandemic drill that puts students in charge of managing a zombie outbreak! Disaster History must be taken with Disaster Science.</a:t>
            </a:r>
          </a:p>
        </p:txBody>
      </p:sp>
    </p:spTree>
    <p:extLst>
      <p:ext uri="{BB962C8B-B14F-4D97-AF65-F5344CB8AC3E}">
        <p14:creationId xmlns:p14="http://schemas.microsoft.com/office/powerpoint/2010/main" val="304078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C5E8-E8C5-9A40-E927-2BB77FE2660E}"/>
              </a:ext>
            </a:extLst>
          </p:cNvPr>
          <p:cNvSpPr>
            <a:spLocks noGrp="1"/>
          </p:cNvSpPr>
          <p:nvPr>
            <p:ph type="title"/>
          </p:nvPr>
        </p:nvSpPr>
        <p:spPr>
          <a:xfrm>
            <a:off x="7572781" y="489679"/>
            <a:ext cx="3932237" cy="1752600"/>
          </a:xfrm>
        </p:spPr>
        <p:txBody>
          <a:bodyPr anchor="b">
            <a:normAutofit/>
          </a:bodyPr>
          <a:lstStyle/>
          <a:p>
            <a:r>
              <a:rPr lang="en-US" dirty="0"/>
              <a:t>Psychology for Law Enforcement (1 credit)</a:t>
            </a:r>
          </a:p>
        </p:txBody>
      </p:sp>
      <p:pic>
        <p:nvPicPr>
          <p:cNvPr id="5" name="Picture 4">
            <a:extLst>
              <a:ext uri="{FF2B5EF4-FFF2-40B4-BE49-F238E27FC236}">
                <a16:creationId xmlns:a16="http://schemas.microsoft.com/office/drawing/2014/main" id="{85D0F689-7299-4DED-B1FC-2D0BD16C8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641" y="0"/>
            <a:ext cx="4437529" cy="6857999"/>
          </a:xfrm>
          <a:prstGeom prst="rect">
            <a:avLst/>
          </a:prstGeom>
          <a:noFill/>
        </p:spPr>
      </p:pic>
      <p:sp>
        <p:nvSpPr>
          <p:cNvPr id="3" name="Content Placeholder 2">
            <a:extLst>
              <a:ext uri="{FF2B5EF4-FFF2-40B4-BE49-F238E27FC236}">
                <a16:creationId xmlns:a16="http://schemas.microsoft.com/office/drawing/2014/main" id="{8138E07E-846D-5188-9536-22ABF83F58BF}"/>
              </a:ext>
            </a:extLst>
          </p:cNvPr>
          <p:cNvSpPr>
            <a:spLocks noGrp="1"/>
          </p:cNvSpPr>
          <p:nvPr>
            <p:ph type="body" sz="half" idx="2"/>
          </p:nvPr>
        </p:nvSpPr>
        <p:spPr>
          <a:xfrm>
            <a:off x="7535306" y="2455888"/>
            <a:ext cx="3932237" cy="4110352"/>
          </a:xfrm>
        </p:spPr>
        <p:txBody>
          <a:bodyPr vert="horz" lIns="91440" tIns="45720" rIns="91440" bIns="45720" rtlCol="0" anchor="t">
            <a:normAutofit/>
          </a:bodyPr>
          <a:lstStyle/>
          <a:p>
            <a:r>
              <a:rPr lang="en-US" sz="1800" dirty="0"/>
              <a:t>Psychology for Law Enforcement is an opportunity to study the human mind and behaviors as they apply to crime and punishment. Discover how profiles of serial killers are made, why our memories of crimes can't be trusted, why people confess to crimes they didn't commit and how mental illness affects society. Students learn through experiential activities, games, seminars, and interactive activities. Students can apply learning in this class both in and out of the classroom.</a:t>
            </a:r>
          </a:p>
        </p:txBody>
      </p:sp>
    </p:spTree>
    <p:extLst>
      <p:ext uri="{BB962C8B-B14F-4D97-AF65-F5344CB8AC3E}">
        <p14:creationId xmlns:p14="http://schemas.microsoft.com/office/powerpoint/2010/main" val="27902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F1F6-CD45-3F6F-7641-23DF60A1FC9E}"/>
              </a:ext>
            </a:extLst>
          </p:cNvPr>
          <p:cNvSpPr>
            <a:spLocks noGrp="1"/>
          </p:cNvSpPr>
          <p:nvPr>
            <p:ph type="title"/>
          </p:nvPr>
        </p:nvSpPr>
        <p:spPr>
          <a:xfrm>
            <a:off x="1066800" y="99220"/>
            <a:ext cx="10058400" cy="1325563"/>
          </a:xfrm>
        </p:spPr>
        <p:txBody>
          <a:bodyPr anchor="ctr">
            <a:normAutofit/>
          </a:bodyPr>
          <a:lstStyle/>
          <a:p>
            <a:r>
              <a:rPr lang="en-US" dirty="0"/>
              <a:t>EMS Science (1 credit)</a:t>
            </a:r>
          </a:p>
        </p:txBody>
      </p:sp>
      <p:sp>
        <p:nvSpPr>
          <p:cNvPr id="3" name="Content Placeholder 2">
            <a:extLst>
              <a:ext uri="{FF2B5EF4-FFF2-40B4-BE49-F238E27FC236}">
                <a16:creationId xmlns:a16="http://schemas.microsoft.com/office/drawing/2014/main" id="{1D17669A-E757-EEC5-0607-0ED905124C10}"/>
              </a:ext>
            </a:extLst>
          </p:cNvPr>
          <p:cNvSpPr>
            <a:spLocks noGrp="1"/>
          </p:cNvSpPr>
          <p:nvPr>
            <p:ph sz="half" idx="2"/>
          </p:nvPr>
        </p:nvSpPr>
        <p:spPr>
          <a:xfrm>
            <a:off x="1066800" y="1966209"/>
            <a:ext cx="4800600" cy="4434623"/>
          </a:xfrm>
        </p:spPr>
        <p:txBody>
          <a:bodyPr>
            <a:normAutofit/>
          </a:bodyPr>
          <a:lstStyle/>
          <a:p>
            <a:r>
              <a:rPr lang="en-US" sz="1900"/>
              <a:t>This class is not like any other. While this class will</a:t>
            </a:r>
            <a:r>
              <a:rPr lang="en-US" sz="1900" b="1"/>
              <a:t> not </a:t>
            </a:r>
            <a:r>
              <a:rPr lang="en-US" sz="1900"/>
              <a:t>lead to an EMT certification, you will get a fast paced, realistic introduction of what it takes to be a first responder. You will study anatomy and physiology, lifting and moving, PTSD, as well as, any and all medical and trauma scenarios as it pertains to EMS. You will also become certified through Operation Underground Railroad (O.U.R.) in how to spot human trafficking. Some of the content may be difficult at times, but class is a precursor to the EMT class leading to certification. </a:t>
            </a:r>
          </a:p>
        </p:txBody>
      </p:sp>
      <p:pic>
        <p:nvPicPr>
          <p:cNvPr id="4" name="Picture 4" descr="A picture containing person&#10;&#10;Description automatically generated">
            <a:extLst>
              <a:ext uri="{FF2B5EF4-FFF2-40B4-BE49-F238E27FC236}">
                <a16:creationId xmlns:a16="http://schemas.microsoft.com/office/drawing/2014/main" id="{504DA8B9-37B7-ED07-CE63-DFF11632983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895" r="1" b="1"/>
          <a:stretch/>
        </p:blipFill>
        <p:spPr>
          <a:xfrm>
            <a:off x="6362075" y="1966209"/>
            <a:ext cx="5350239" cy="4234754"/>
          </a:xfrm>
          <a:prstGeom prst="rect">
            <a:avLst/>
          </a:prstGeom>
          <a:noFill/>
        </p:spPr>
      </p:pic>
    </p:spTree>
    <p:extLst>
      <p:ext uri="{BB962C8B-B14F-4D97-AF65-F5344CB8AC3E}">
        <p14:creationId xmlns:p14="http://schemas.microsoft.com/office/powerpoint/2010/main" val="277913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45D7-8993-CA21-006E-97967174A4DF}"/>
              </a:ext>
            </a:extLst>
          </p:cNvPr>
          <p:cNvSpPr>
            <a:spLocks noGrp="1"/>
          </p:cNvSpPr>
          <p:nvPr>
            <p:ph type="title"/>
          </p:nvPr>
        </p:nvSpPr>
        <p:spPr>
          <a:xfrm>
            <a:off x="1066800" y="99220"/>
            <a:ext cx="10058400" cy="1325563"/>
          </a:xfrm>
        </p:spPr>
        <p:txBody>
          <a:bodyPr anchor="ctr">
            <a:normAutofit/>
          </a:bodyPr>
          <a:lstStyle/>
          <a:p>
            <a:r>
              <a:rPr lang="en-US" dirty="0"/>
              <a:t>Disaster Science (1 credit) </a:t>
            </a:r>
          </a:p>
        </p:txBody>
      </p:sp>
      <p:pic>
        <p:nvPicPr>
          <p:cNvPr id="4" name="Picture 4" descr="A picture containing sky, person, outdoor, group&#10;&#10;Description automatically generated">
            <a:extLst>
              <a:ext uri="{FF2B5EF4-FFF2-40B4-BE49-F238E27FC236}">
                <a16:creationId xmlns:a16="http://schemas.microsoft.com/office/drawing/2014/main" id="{19498661-7A25-180F-F399-2F81D510AD4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402" r="20594" b="2"/>
          <a:stretch/>
        </p:blipFill>
        <p:spPr>
          <a:xfrm>
            <a:off x="1066800" y="1825624"/>
            <a:ext cx="4800600" cy="4575175"/>
          </a:xfrm>
          <a:prstGeom prst="rect">
            <a:avLst/>
          </a:prstGeom>
          <a:noFill/>
        </p:spPr>
      </p:pic>
      <p:sp>
        <p:nvSpPr>
          <p:cNvPr id="3" name="Content Placeholder 2">
            <a:extLst>
              <a:ext uri="{FF2B5EF4-FFF2-40B4-BE49-F238E27FC236}">
                <a16:creationId xmlns:a16="http://schemas.microsoft.com/office/drawing/2014/main" id="{512CD8AB-B367-9434-9239-02DE1D3EBB3C}"/>
              </a:ext>
            </a:extLst>
          </p:cNvPr>
          <p:cNvSpPr>
            <a:spLocks noGrp="1"/>
          </p:cNvSpPr>
          <p:nvPr>
            <p:ph sz="half" idx="2"/>
          </p:nvPr>
        </p:nvSpPr>
        <p:spPr>
          <a:xfrm>
            <a:off x="6324600" y="1825624"/>
            <a:ext cx="4800600" cy="4575175"/>
          </a:xfrm>
        </p:spPr>
        <p:txBody>
          <a:bodyPr vert="horz" lIns="91440" tIns="45720" rIns="91440" bIns="45720" rtlCol="0">
            <a:normAutofit/>
          </a:bodyPr>
          <a:lstStyle/>
          <a:p>
            <a:r>
              <a:rPr lang="en-US" sz="1700"/>
              <a:t>This course is designed for students seeking a career in understanding the scientific aspects of a fire and the evolution of epidemics and infectious diseases. The fire component of the course will use four major fire disasters to explain and identify basic fire chemistry and physics. This course will also identify different characteristics of fire materials, exploring fire protection systems, basic fire-control procedures and flammable liquids. The epidemics and infectious disease portion will focus on exploring major epidemics that have affected the world and how these epidemics changed the understanding of how scientists understand modern epidemiology. This course is designed to be taken with Disaster History. . Prerequisites: Passed physical science and biology with a “C” or higher to enroll.</a:t>
            </a:r>
          </a:p>
        </p:txBody>
      </p:sp>
      <p:sp>
        <p:nvSpPr>
          <p:cNvPr id="5" name="TextBox 4">
            <a:extLst>
              <a:ext uri="{FF2B5EF4-FFF2-40B4-BE49-F238E27FC236}">
                <a16:creationId xmlns:a16="http://schemas.microsoft.com/office/drawing/2014/main" id="{53CEDDFE-AC32-D15C-C383-A7699B90E4FA}"/>
              </a:ext>
            </a:extLst>
          </p:cNvPr>
          <p:cNvSpPr txBox="1"/>
          <p:nvPr/>
        </p:nvSpPr>
        <p:spPr>
          <a:xfrm>
            <a:off x="3448148" y="6200744"/>
            <a:ext cx="24192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283849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6f8cc58b-d9a4-4ae3-88ab-c76cdabe70a6" xsi:nil="true"/>
    <FolderType xmlns="6f8cc58b-d9a4-4ae3-88ab-c76cdabe70a6" xsi:nil="true"/>
    <Teachers xmlns="6f8cc58b-d9a4-4ae3-88ab-c76cdabe70a6">
      <UserInfo>
        <DisplayName/>
        <AccountId xsi:nil="true"/>
        <AccountType/>
      </UserInfo>
    </Teachers>
    <Owner xmlns="6f8cc58b-d9a4-4ae3-88ab-c76cdabe70a6">
      <UserInfo>
        <DisplayName/>
        <AccountId xsi:nil="true"/>
        <AccountType/>
      </UserInfo>
    </Owner>
    <DefaultSectionNames xmlns="6f8cc58b-d9a4-4ae3-88ab-c76cdabe70a6" xsi:nil="true"/>
    <Is_Collaboration_Space_Locked xmlns="6f8cc58b-d9a4-4ae3-88ab-c76cdabe70a6" xsi:nil="true"/>
    <_activity xmlns="6f8cc58b-d9a4-4ae3-88ab-c76cdabe70a6" xsi:nil="true"/>
    <Templates xmlns="6f8cc58b-d9a4-4ae3-88ab-c76cdabe70a6" xsi:nil="true"/>
    <CultureName xmlns="6f8cc58b-d9a4-4ae3-88ab-c76cdabe70a6" xsi:nil="true"/>
    <Invited_Teachers xmlns="6f8cc58b-d9a4-4ae3-88ab-c76cdabe70a6" xsi:nil="true"/>
    <Invited_Students xmlns="6f8cc58b-d9a4-4ae3-88ab-c76cdabe70a6" xsi:nil="true"/>
    <IsNotebookLocked xmlns="6f8cc58b-d9a4-4ae3-88ab-c76cdabe70a6" xsi:nil="true"/>
    <Students xmlns="6f8cc58b-d9a4-4ae3-88ab-c76cdabe70a6">
      <UserInfo>
        <DisplayName/>
        <AccountId xsi:nil="true"/>
        <AccountType/>
      </UserInfo>
    </Students>
    <Student_Groups xmlns="6f8cc58b-d9a4-4ae3-88ab-c76cdabe70a6">
      <UserInfo>
        <DisplayName/>
        <AccountId xsi:nil="true"/>
        <AccountType/>
      </UserInfo>
    </Student_Groups>
    <AppVersion xmlns="6f8cc58b-d9a4-4ae3-88ab-c76cdabe70a6" xsi:nil="true"/>
    <TeamsChannelId xmlns="6f8cc58b-d9a4-4ae3-88ab-c76cdabe70a6" xsi:nil="true"/>
    <Self_Registration_Enabled xmlns="6f8cc58b-d9a4-4ae3-88ab-c76cdabe70a6" xsi:nil="true"/>
    <Has_Teacher_Only_SectionGroup xmlns="6f8cc58b-d9a4-4ae3-88ab-c76cdabe70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0D8AB7AE4A8E47ADEA85F635906FE7" ma:contentTypeVersion="33" ma:contentTypeDescription="Create a new document." ma:contentTypeScope="" ma:versionID="ddecfc6a45cccb4962125bbdecc3482f">
  <xsd:schema xmlns:xsd="http://www.w3.org/2001/XMLSchema" xmlns:xs="http://www.w3.org/2001/XMLSchema" xmlns:p="http://schemas.microsoft.com/office/2006/metadata/properties" xmlns:ns3="6f8cc58b-d9a4-4ae3-88ab-c76cdabe70a6" xmlns:ns4="43df5368-7ae5-4ebf-a9c5-335be9426843" targetNamespace="http://schemas.microsoft.com/office/2006/metadata/properties" ma:root="true" ma:fieldsID="d7fa1d9ace509d08cad1fa0e84ec71a4" ns3:_="" ns4:_="">
    <xsd:import namespace="6f8cc58b-d9a4-4ae3-88ab-c76cdabe70a6"/>
    <xsd:import namespace="43df5368-7ae5-4ebf-a9c5-335be9426843"/>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cc58b-d9a4-4ae3-88ab-c76cdabe70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LengthInSeconds" ma:index="38" nillable="true" ma:displayName="Length (seconds)" ma:internalName="MediaLengthInSeconds" ma:readOnly="true">
      <xsd:simpleType>
        <xsd:restriction base="dms:Unknown"/>
      </xsd:simpleType>
    </xsd:element>
    <xsd:element name="_activity" ma:index="39" nillable="true" ma:displayName="_activity" ma:hidden="true" ma:internalName="_activity">
      <xsd:simpleType>
        <xsd:restriction base="dms:Note"/>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df5368-7ae5-4ebf-a9c5-335be9426843"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2B29A-C1CD-4C3A-A037-902991BF1F59}">
  <ds:schemaRefs>
    <ds:schemaRef ds:uri="http://schemas.microsoft.com/sharepoint/v3/contenttype/forms"/>
  </ds:schemaRefs>
</ds:datastoreItem>
</file>

<file path=customXml/itemProps2.xml><?xml version="1.0" encoding="utf-8"?>
<ds:datastoreItem xmlns:ds="http://schemas.openxmlformats.org/officeDocument/2006/customXml" ds:itemID="{1BCBC288-0F4E-479D-8F69-11F8CF8D6F62}">
  <ds:schemaRefs>
    <ds:schemaRef ds:uri="http://purl.org/dc/elements/1.1/"/>
    <ds:schemaRef ds:uri="http://purl.org/dc/terms/"/>
    <ds:schemaRef ds:uri="http://schemas.microsoft.com/office/2006/documentManagement/types"/>
    <ds:schemaRef ds:uri="6f8cc58b-d9a4-4ae3-88ab-c76cdabe70a6"/>
    <ds:schemaRef ds:uri="http://schemas.microsoft.com/office/infopath/2007/PartnerControls"/>
    <ds:schemaRef ds:uri="http://schemas.openxmlformats.org/package/2006/metadata/core-properties"/>
    <ds:schemaRef ds:uri="43df5368-7ae5-4ebf-a9c5-335be942684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A7C4C40-1757-4303-95E3-57E0DFD49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cc58b-d9a4-4ae3-88ab-c76cdabe70a6"/>
    <ds:schemaRef ds:uri="43df5368-7ae5-4ebf-a9c5-335be9426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1265</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Franklin Gothic Medium</vt:lpstr>
      <vt:lpstr>Medical Health 16x9</vt:lpstr>
      <vt:lpstr>PowerPoint Presentation</vt:lpstr>
      <vt:lpstr>Grades and Amount of Electives Allowed</vt:lpstr>
      <vt:lpstr>Journalism (1 credit)</vt:lpstr>
      <vt:lpstr>Creative Writing (1 credit)</vt:lpstr>
      <vt:lpstr>Homeland Security (1 credit)</vt:lpstr>
      <vt:lpstr>Disaster History (1 credit)</vt:lpstr>
      <vt:lpstr>Psychology for Law Enforcement (1 credit)</vt:lpstr>
      <vt:lpstr>EMS Science (1 credit)</vt:lpstr>
      <vt:lpstr>Disaster Science (1 credit) </vt:lpstr>
      <vt:lpstr>Civil Air Patrol 1 or 2 (1 credit)</vt:lpstr>
      <vt:lpstr>Fire Science (1 credit)</vt:lpstr>
      <vt:lpstr>EMT Class (2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Arroyo, Vanessa</dc:creator>
  <cp:lastModifiedBy>Arroyo, Vanessa</cp:lastModifiedBy>
  <cp:revision>105</cp:revision>
  <dcterms:created xsi:type="dcterms:W3CDTF">2022-12-22T17:01:57Z</dcterms:created>
  <dcterms:modified xsi:type="dcterms:W3CDTF">2023-03-20T15:35:37Z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0x0101004A0D8AB7AE4A8E47ADEA85F635906FE7</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